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19"/>
  </p:notesMasterIdLst>
  <p:handoutMasterIdLst>
    <p:handoutMasterId r:id="rId20"/>
  </p:handoutMasterIdLst>
  <p:sldIdLst>
    <p:sldId id="426" r:id="rId5"/>
    <p:sldId id="432" r:id="rId6"/>
    <p:sldId id="437" r:id="rId7"/>
    <p:sldId id="438" r:id="rId8"/>
    <p:sldId id="452" r:id="rId9"/>
    <p:sldId id="453" r:id="rId10"/>
    <p:sldId id="439" r:id="rId11"/>
    <p:sldId id="440" r:id="rId12"/>
    <p:sldId id="449" r:id="rId13"/>
    <p:sldId id="447" r:id="rId14"/>
    <p:sldId id="442" r:id="rId15"/>
    <p:sldId id="451" r:id="rId16"/>
    <p:sldId id="450" r:id="rId17"/>
    <p:sldId id="448" r:id="rId1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AAF4"/>
    <a:srgbClr val="708DEA"/>
    <a:srgbClr val="002395"/>
    <a:srgbClr val="65B65A"/>
    <a:srgbClr val="5A2359"/>
    <a:srgbClr val="F0536A"/>
    <a:srgbClr val="F2F2F2"/>
    <a:srgbClr val="000000"/>
    <a:srgbClr val="E10598"/>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4409DE-1340-4F14-BE65-E012A86BE412}" v="2" dt="2022-03-16T14:23:17.138"/>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118" autoAdjust="0"/>
    <p:restoredTop sz="99631" autoAdjust="0"/>
  </p:normalViewPr>
  <p:slideViewPr>
    <p:cSldViewPr snapToGrid="0">
      <p:cViewPr varScale="1">
        <p:scale>
          <a:sx n="70" d="100"/>
          <a:sy n="70" d="100"/>
        </p:scale>
        <p:origin x="1446" y="78"/>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684409DE-1340-4F14-BE65-E012A86BE412}"/>
    <pc:docChg chg="custSel modSld modMainMaster">
      <pc:chgData name="Sally North" userId="52e2d7fe0a4c5456" providerId="LiveId" clId="{684409DE-1340-4F14-BE65-E012A86BE412}" dt="2022-03-16T14:23:17.138" v="11"/>
      <pc:docMkLst>
        <pc:docMk/>
      </pc:docMkLst>
      <pc:sldChg chg="addSp delSp modSp mod">
        <pc:chgData name="Sally North" userId="52e2d7fe0a4c5456" providerId="LiveId" clId="{684409DE-1340-4F14-BE65-E012A86BE412}" dt="2022-03-16T14:23:10.611" v="10" actId="20577"/>
        <pc:sldMkLst>
          <pc:docMk/>
          <pc:sldMk cId="3168038342" sldId="426"/>
        </pc:sldMkLst>
        <pc:spChg chg="mod">
          <ac:chgData name="Sally North" userId="52e2d7fe0a4c5456" providerId="LiveId" clId="{684409DE-1340-4F14-BE65-E012A86BE412}" dt="2022-03-16T14:23:10.611" v="10" actId="20577"/>
          <ac:spMkLst>
            <pc:docMk/>
            <pc:sldMk cId="3168038342" sldId="426"/>
            <ac:spMk id="8" creationId="{00000000-0000-0000-0000-000000000000}"/>
          </ac:spMkLst>
        </pc:spChg>
        <pc:picChg chg="add mod">
          <ac:chgData name="Sally North" userId="52e2d7fe0a4c5456" providerId="LiveId" clId="{684409DE-1340-4F14-BE65-E012A86BE412}" dt="2022-03-16T14:23:08.053" v="6" actId="1076"/>
          <ac:picMkLst>
            <pc:docMk/>
            <pc:sldMk cId="3168038342" sldId="426"/>
            <ac:picMk id="3" creationId="{35D9BF5E-7B4B-4790-995D-06BACE6FBE3C}"/>
          </ac:picMkLst>
        </pc:picChg>
        <pc:picChg chg="del">
          <ac:chgData name="Sally North" userId="52e2d7fe0a4c5456" providerId="LiveId" clId="{684409DE-1340-4F14-BE65-E012A86BE412}" dt="2022-03-16T14:22:49.448" v="0" actId="478"/>
          <ac:picMkLst>
            <pc:docMk/>
            <pc:sldMk cId="3168038342" sldId="426"/>
            <ac:picMk id="1026" creationId="{00000000-0000-0000-0000-000000000000}"/>
          </ac:picMkLst>
        </pc:picChg>
      </pc:sldChg>
      <pc:sldMasterChg chg="addSp modSp">
        <pc:chgData name="Sally North" userId="52e2d7fe0a4c5456" providerId="LiveId" clId="{684409DE-1340-4F14-BE65-E012A86BE412}" dt="2022-03-16T14:23:17.138" v="11"/>
        <pc:sldMasterMkLst>
          <pc:docMk/>
          <pc:sldMasterMk cId="862979560" sldId="2147483676"/>
        </pc:sldMasterMkLst>
        <pc:spChg chg="add mod">
          <ac:chgData name="Sally North" userId="52e2d7fe0a4c5456" providerId="LiveId" clId="{684409DE-1340-4F14-BE65-E012A86BE412}" dt="2022-03-16T14:23:17.138" v="11"/>
          <ac:spMkLst>
            <pc:docMk/>
            <pc:sldMasterMk cId="862979560" sldId="2147483676"/>
            <ac:spMk id="2" creationId="{7DC6C1E6-5DAC-4197-9E1E-728754B9C5AA}"/>
          </ac:spMkLst>
        </pc:spChg>
        <pc:picChg chg="add mod">
          <ac:chgData name="Sally North" userId="52e2d7fe0a4c5456" providerId="LiveId" clId="{684409DE-1340-4F14-BE65-E012A86BE412}" dt="2022-03-16T14:23:17.138" v="11"/>
          <ac:picMkLst>
            <pc:docMk/>
            <pc:sldMasterMk cId="862979560" sldId="2147483676"/>
            <ac:picMk id="3" creationId="{CCEB2983-42CE-49D7-AA03-FC12FE37D6BE}"/>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16/03/2022</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16/03/2022</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66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8" name="Content Placeholder 2"/>
          <p:cNvSpPr>
            <a:spLocks noGrp="1"/>
          </p:cNvSpPr>
          <p:nvPr>
            <p:ph idx="1"/>
          </p:nvPr>
        </p:nvSpPr>
        <p:spPr>
          <a:xfrm>
            <a:off x="457200" y="1808793"/>
            <a:ext cx="8229600" cy="3816425"/>
          </a:xfrm>
          <a:prstGeom prst="rect">
            <a:avLst/>
          </a:prstGeom>
        </p:spPr>
        <p:txBody>
          <a:bodyPr/>
          <a:lstStyle>
            <a:lvl1pPr>
              <a:defRPr sz="2200">
                <a:solidFill>
                  <a:schemeClr val="tx1"/>
                </a:solidFill>
              </a:defRPr>
            </a:lvl1pPr>
            <a:lvl2pPr marL="742950" indent="-285750">
              <a:buFont typeface="Arial" panose="020B0604020202020204" pitchFamily="34" charset="0"/>
              <a:buChar char="•"/>
              <a:defRPr sz="2000">
                <a:solidFill>
                  <a:schemeClr val="tx1"/>
                </a:solidFill>
              </a:defRPr>
            </a:lvl2pPr>
            <a:lvl3pPr>
              <a:defRPr sz="1800">
                <a:solidFill>
                  <a:schemeClr val="tx1"/>
                </a:solidFill>
              </a:defRPr>
            </a:lvl3pPr>
            <a:lvl4pPr marL="1600200" indent="-228600">
              <a:buFont typeface="Arial" panose="020B0604020202020204" pitchFamily="34" charset="0"/>
              <a:buChar char="•"/>
              <a:defRPr sz="1600">
                <a:solidFill>
                  <a:schemeClr val="tx1"/>
                </a:solidFill>
              </a:defRPr>
            </a:lvl4pPr>
            <a:lvl5pPr marL="2171700" indent="-342900">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33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ox">
    <p:spTree>
      <p:nvGrpSpPr>
        <p:cNvPr id="1" name=""/>
        <p:cNvGrpSpPr/>
        <p:nvPr/>
      </p:nvGrpSpPr>
      <p:grpSpPr>
        <a:xfrm>
          <a:off x="0" y="0"/>
          <a:ext cx="0" cy="0"/>
          <a:chOff x="0" y="0"/>
          <a:chExt cx="0" cy="0"/>
        </a:xfrm>
      </p:grpSpPr>
      <p:sp>
        <p:nvSpPr>
          <p:cNvPr id="4" name="Text Placeholder 16"/>
          <p:cNvSpPr>
            <a:spLocks noGrp="1"/>
          </p:cNvSpPr>
          <p:nvPr>
            <p:ph type="body" sz="quarter" idx="10"/>
          </p:nvPr>
        </p:nvSpPr>
        <p:spPr>
          <a:xfrm>
            <a:off x="881548" y="901700"/>
            <a:ext cx="7380907" cy="5162924"/>
          </a:xfrm>
          <a:prstGeom prst="roundRect">
            <a:avLst>
              <a:gd name="adj" fmla="val 9731"/>
            </a:avLst>
          </a:prstGeom>
          <a:solidFill>
            <a:schemeClr val="accent1">
              <a:lumMod val="60000"/>
              <a:lumOff val="40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2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Table">
    <p:spTree>
      <p:nvGrpSpPr>
        <p:cNvPr id="1" name=""/>
        <p:cNvGrpSpPr/>
        <p:nvPr/>
      </p:nvGrpSpPr>
      <p:grpSpPr>
        <a:xfrm>
          <a:off x="0" y="0"/>
          <a:ext cx="0" cy="0"/>
          <a:chOff x="0" y="0"/>
          <a:chExt cx="0" cy="0"/>
        </a:xfrm>
      </p:grpSpPr>
      <p:sp>
        <p:nvSpPr>
          <p:cNvPr id="3"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9" name="Table Placeholder 4"/>
          <p:cNvSpPr>
            <a:spLocks noGrp="1"/>
          </p:cNvSpPr>
          <p:nvPr>
            <p:ph type="tbl" sz="quarter" idx="11"/>
          </p:nvPr>
        </p:nvSpPr>
        <p:spPr>
          <a:xfrm>
            <a:off x="457201" y="1808793"/>
            <a:ext cx="8229600" cy="3600450"/>
          </a:xfrm>
          <a:prstGeom prst="rect">
            <a:avLst/>
          </a:prstGeom>
        </p:spPr>
        <p:txBody>
          <a:bodyPr/>
          <a:lstStyle>
            <a:lvl1pPr>
              <a:defRPr sz="2200">
                <a:solidFill>
                  <a:schemeClr val="tx1"/>
                </a:solidFill>
              </a:defRPr>
            </a:lvl1pPr>
          </a:lstStyle>
          <a:p>
            <a:endParaRPr lang="en-GB" dirty="0"/>
          </a:p>
        </p:txBody>
      </p:sp>
    </p:spTree>
    <p:extLst>
      <p:ext uri="{BB962C8B-B14F-4D97-AF65-F5344CB8AC3E}">
        <p14:creationId xmlns:p14="http://schemas.microsoft.com/office/powerpoint/2010/main" val="2972111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C6C1E6-5DAC-4197-9E1E-728754B9C5AA}"/>
              </a:ext>
            </a:extLst>
          </p:cNvPr>
          <p:cNvSpPr txBox="1"/>
          <p:nvPr userDrawn="1"/>
        </p:nvSpPr>
        <p:spPr>
          <a:xfrm>
            <a:off x="1642239" y="6504850"/>
            <a:ext cx="6377067" cy="307777"/>
          </a:xfrm>
          <a:prstGeom prst="rect">
            <a:avLst/>
          </a:prstGeom>
          <a:noFill/>
        </p:spPr>
        <p:txBody>
          <a:bodyPr wrap="none" rtlCol="0">
            <a:spAutoFit/>
          </a:bodyPr>
          <a:lstStyle/>
          <a:p>
            <a:pPr defTabSz="914400" eaLnBrk="0" hangingPunct="0"/>
            <a:r>
              <a:rPr lang="en-US" sz="1400" b="1" dirty="0">
                <a:solidFill>
                  <a:srgbClr val="000000"/>
                </a:solidFill>
                <a:latin typeface="Tahoma" charset="0"/>
                <a:ea typeface="+mn-ea"/>
              </a:rPr>
              <a:t>© Raj &amp; Rashid </a:t>
            </a:r>
            <a:r>
              <a:rPr lang="en-US" sz="1400" b="1" i="1" dirty="0">
                <a:solidFill>
                  <a:srgbClr val="000000"/>
                </a:solidFill>
                <a:latin typeface="Tahoma" charset="0"/>
                <a:ea typeface="+mn-ea"/>
              </a:rPr>
              <a:t>Events Management: Principles and Practice 4</a:t>
            </a:r>
            <a:r>
              <a:rPr lang="en-US" sz="1400" b="1" i="1" baseline="30000" dirty="0">
                <a:solidFill>
                  <a:srgbClr val="000000"/>
                </a:solidFill>
                <a:latin typeface="Tahoma" charset="0"/>
                <a:ea typeface="+mn-ea"/>
              </a:rPr>
              <a:t>th</a:t>
            </a:r>
            <a:r>
              <a:rPr lang="en-US" sz="1400" b="1" i="1" dirty="0">
                <a:solidFill>
                  <a:srgbClr val="000000"/>
                </a:solidFill>
                <a:latin typeface="Tahoma" charset="0"/>
                <a:ea typeface="+mn-ea"/>
              </a:rPr>
              <a:t> </a:t>
            </a:r>
            <a:r>
              <a:rPr lang="en-US" sz="1400" b="1" i="1" dirty="0" err="1">
                <a:solidFill>
                  <a:srgbClr val="000000"/>
                </a:solidFill>
                <a:latin typeface="Tahoma" charset="0"/>
                <a:ea typeface="+mn-ea"/>
              </a:rPr>
              <a:t>edn</a:t>
            </a:r>
            <a:endParaRPr lang="en-US" sz="1400" b="1" i="1" dirty="0">
              <a:solidFill>
                <a:srgbClr val="000000"/>
              </a:solidFill>
              <a:latin typeface="Tahoma" charset="0"/>
              <a:ea typeface="+mn-ea"/>
            </a:endParaRPr>
          </a:p>
        </p:txBody>
      </p:sp>
      <p:pic>
        <p:nvPicPr>
          <p:cNvPr id="3" name="Picture 2">
            <a:extLst>
              <a:ext uri="{FF2B5EF4-FFF2-40B4-BE49-F238E27FC236}">
                <a16:creationId xmlns:a16="http://schemas.microsoft.com/office/drawing/2014/main" id="{CCEB2983-42CE-49D7-AA03-FC12FE37D6B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19306" y="5777755"/>
            <a:ext cx="940982" cy="940327"/>
          </a:xfrm>
          <a:prstGeom prst="rect">
            <a:avLst/>
          </a:prstGeom>
        </p:spPr>
      </p:pic>
    </p:spTree>
    <p:extLst>
      <p:ext uri="{BB962C8B-B14F-4D97-AF65-F5344CB8AC3E}">
        <p14:creationId xmlns:p14="http://schemas.microsoft.com/office/powerpoint/2010/main" val="862979560"/>
      </p:ext>
    </p:extLst>
  </p:cSld>
  <p:clrMap bg1="dk1" tx1="lt1" bg2="dk2" tx2="lt2" accent1="accent1" accent2="accent2" accent3="accent3" accent4="accent4" accent5="accent5" accent6="accent6" hlink="hlink" folHlink="folHlink"/>
  <p:sldLayoutIdLst>
    <p:sldLayoutId id="2147483690" r:id="rId1"/>
    <p:sldLayoutId id="2147483678" r:id="rId2"/>
    <p:sldLayoutId id="2147483689" r:id="rId3"/>
    <p:sldLayoutId id="2147483691" r:id="rId4"/>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149199" y="2734345"/>
            <a:ext cx="4394166" cy="2340298"/>
          </a:xfrm>
        </p:spPr>
        <p:txBody>
          <a:bodyPr/>
          <a:lstStyle/>
          <a:p>
            <a:pPr marL="0" indent="0">
              <a:spcAft>
                <a:spcPts val="600"/>
              </a:spcAft>
              <a:buNone/>
            </a:pPr>
            <a:r>
              <a:rPr lang="en-GB" sz="3200" b="1" dirty="0">
                <a:solidFill>
                  <a:schemeClr val="bg1">
                    <a:lumMod val="50000"/>
                  </a:schemeClr>
                </a:solidFill>
              </a:rPr>
              <a:t>Events Management: Principles &amp; Practice, 4th Edition</a:t>
            </a:r>
          </a:p>
          <a:p>
            <a:pPr marL="0" indent="0">
              <a:buNone/>
            </a:pPr>
            <a:r>
              <a:rPr lang="en-US" sz="2000" dirty="0">
                <a:solidFill>
                  <a:schemeClr val="bg1">
                    <a:lumMod val="50000"/>
                  </a:schemeClr>
                </a:solidFill>
              </a:rPr>
              <a:t>By Razaq Raj and Tahir Rashid</a:t>
            </a:r>
            <a:endParaRPr lang="en-GB" sz="2000" dirty="0">
              <a:solidFill>
                <a:schemeClr val="bg1">
                  <a:lumMod val="50000"/>
                </a:schemeClr>
              </a:solidFill>
            </a:endParaRPr>
          </a:p>
        </p:txBody>
      </p:sp>
      <p:pic>
        <p:nvPicPr>
          <p:cNvPr id="3" name="Picture 2" descr="A picture containing calendar&#10;&#10;Description automatically generated">
            <a:extLst>
              <a:ext uri="{FF2B5EF4-FFF2-40B4-BE49-F238E27FC236}">
                <a16:creationId xmlns:a16="http://schemas.microsoft.com/office/drawing/2014/main" id="{35D9BF5E-7B4B-4790-995D-06BACE6FBE3C}"/>
              </a:ext>
            </a:extLst>
          </p:cNvPr>
          <p:cNvPicPr>
            <a:picLocks noChangeAspect="1"/>
          </p:cNvPicPr>
          <p:nvPr/>
        </p:nvPicPr>
        <p:blipFill>
          <a:blip r:embed="rId2"/>
          <a:stretch>
            <a:fillRect/>
          </a:stretch>
        </p:blipFill>
        <p:spPr>
          <a:xfrm>
            <a:off x="865200" y="1526424"/>
            <a:ext cx="2924354" cy="3805151"/>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803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A80A68-6C96-4A29-9AA6-B2E6A05132D3}"/>
              </a:ext>
            </a:extLst>
          </p:cNvPr>
          <p:cNvSpPr>
            <a:spLocks noGrp="1"/>
          </p:cNvSpPr>
          <p:nvPr>
            <p:ph type="body" sz="quarter" idx="10"/>
          </p:nvPr>
        </p:nvSpPr>
        <p:spPr/>
        <p:txBody>
          <a:bodyPr>
            <a:normAutofit fontScale="92500" lnSpcReduction="20000"/>
          </a:bodyPr>
          <a:lstStyle/>
          <a:p>
            <a:r>
              <a:rPr lang="en-GB" sz="2600" b="1" dirty="0"/>
              <a:t>Evaluation and Reporting of the Events</a:t>
            </a:r>
            <a:endParaRPr lang="en-GB" sz="2600" dirty="0"/>
          </a:p>
          <a:p>
            <a:endParaRPr lang="en-GB" sz="2600" dirty="0">
              <a:solidFill>
                <a:srgbClr val="FFFF00"/>
              </a:solidFill>
            </a:endParaRPr>
          </a:p>
          <a:p>
            <a:r>
              <a:rPr lang="en-GB" sz="2600" dirty="0">
                <a:solidFill>
                  <a:srgbClr val="FFFF00"/>
                </a:solidFill>
              </a:rPr>
              <a:t>The event manager needs to ask following key points:</a:t>
            </a:r>
          </a:p>
          <a:p>
            <a:pPr marL="342900" indent="-342900">
              <a:buFont typeface="Wingdings" panose="05000000000000000000" pitchFamily="2" charset="2"/>
              <a:buChar char="v"/>
            </a:pPr>
            <a:r>
              <a:rPr lang="en-GB" sz="2600" dirty="0"/>
              <a:t>Did event meet the set objectives</a:t>
            </a:r>
          </a:p>
          <a:p>
            <a:pPr marL="342900" indent="-342900">
              <a:buFont typeface="Wingdings" panose="05000000000000000000" pitchFamily="2" charset="2"/>
              <a:buChar char="v"/>
            </a:pPr>
            <a:r>
              <a:rPr lang="en-GB" sz="2600" dirty="0"/>
              <a:t>To measure and analyse whether the event has met the set targets</a:t>
            </a:r>
          </a:p>
          <a:p>
            <a:pPr marL="342900" indent="-342900">
              <a:buFont typeface="Wingdings" panose="05000000000000000000" pitchFamily="2" charset="2"/>
              <a:buChar char="v"/>
            </a:pPr>
            <a:r>
              <a:rPr lang="en-GB" sz="2600" dirty="0"/>
              <a:t>o investigate if the event met the expectations of all attendees and participants</a:t>
            </a:r>
          </a:p>
          <a:p>
            <a:pPr marL="342900" indent="-342900">
              <a:buFont typeface="Wingdings" panose="05000000000000000000" pitchFamily="2" charset="2"/>
              <a:buChar char="v"/>
            </a:pPr>
            <a:r>
              <a:rPr lang="en-GB" sz="2600" dirty="0"/>
              <a:t>Carryout feedback to improve the success and shortfall of future events</a:t>
            </a:r>
          </a:p>
          <a:p>
            <a:pPr marL="342900" indent="-342900">
              <a:buFont typeface="Wingdings" panose="05000000000000000000" pitchFamily="2" charset="2"/>
              <a:buChar char="v"/>
            </a:pPr>
            <a:endParaRPr lang="en-GB" sz="2600" dirty="0"/>
          </a:p>
          <a:p>
            <a:endParaRPr lang="en-GB" dirty="0"/>
          </a:p>
        </p:txBody>
      </p:sp>
    </p:spTree>
    <p:extLst>
      <p:ext uri="{BB962C8B-B14F-4D97-AF65-F5344CB8AC3E}">
        <p14:creationId xmlns:p14="http://schemas.microsoft.com/office/powerpoint/2010/main" val="3516425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D628F-120D-41E8-B487-E463AFBE5595}"/>
              </a:ext>
            </a:extLst>
          </p:cNvPr>
          <p:cNvSpPr>
            <a:spLocks noGrp="1"/>
          </p:cNvSpPr>
          <p:nvPr>
            <p:ph type="title"/>
          </p:nvPr>
        </p:nvSpPr>
        <p:spPr/>
        <p:txBody>
          <a:bodyPr/>
          <a:lstStyle/>
          <a:p>
            <a:r>
              <a:rPr lang="en-GB" sz="3200" b="1" dirty="0">
                <a:solidFill>
                  <a:srgbClr val="000000"/>
                </a:solidFill>
                <a:effectLst>
                  <a:outerShdw blurRad="38100" dist="38100" dir="2700000" algn="tl">
                    <a:srgbClr val="000000">
                      <a:alpha val="43137"/>
                    </a:srgbClr>
                  </a:outerShdw>
                </a:effectLst>
              </a:rPr>
              <a:t>Evaluation and Reporting of the Events</a:t>
            </a:r>
            <a:endParaRPr lang="en-GB" dirty="0"/>
          </a:p>
        </p:txBody>
      </p:sp>
      <p:sp>
        <p:nvSpPr>
          <p:cNvPr id="3" name="Content Placeholder 2">
            <a:extLst>
              <a:ext uri="{FF2B5EF4-FFF2-40B4-BE49-F238E27FC236}">
                <a16:creationId xmlns:a16="http://schemas.microsoft.com/office/drawing/2014/main" id="{3064391F-A6DB-418E-AA07-7E08AAD80AA7}"/>
              </a:ext>
            </a:extLst>
          </p:cNvPr>
          <p:cNvSpPr>
            <a:spLocks noGrp="1"/>
          </p:cNvSpPr>
          <p:nvPr>
            <p:ph idx="1"/>
          </p:nvPr>
        </p:nvSpPr>
        <p:spPr>
          <a:xfrm>
            <a:off x="457200" y="1628770"/>
            <a:ext cx="8229600" cy="4679751"/>
          </a:xfrm>
        </p:spPr>
        <p:txBody>
          <a:bodyPr/>
          <a:lstStyle/>
          <a:p>
            <a:pPr marL="0" indent="0" algn="just">
              <a:buNone/>
            </a:pPr>
            <a:r>
              <a:rPr lang="en-GB" dirty="0"/>
              <a:t>To carryout successful event evaluation event manager needs to collect appropriate following data to have successful analysis:</a:t>
            </a:r>
          </a:p>
          <a:p>
            <a:pPr marL="0" indent="0" algn="just">
              <a:buNone/>
            </a:pPr>
            <a:endParaRPr lang="en-GB" dirty="0"/>
          </a:p>
          <a:p>
            <a:pPr lvl="1" indent="-342900" algn="just">
              <a:buFont typeface="Wingdings" panose="05000000000000000000" pitchFamily="2" charset="2"/>
              <a:buChar char="v"/>
            </a:pPr>
            <a:r>
              <a:rPr lang="en-GB" dirty="0"/>
              <a:t>Visitor and attendees statistic- (attendance data and profiles)</a:t>
            </a:r>
          </a:p>
          <a:p>
            <a:pPr lvl="1" indent="-342900" algn="just">
              <a:buFont typeface="Wingdings" panose="05000000000000000000" pitchFamily="2" charset="2"/>
              <a:buChar char="v"/>
            </a:pPr>
            <a:r>
              <a:rPr lang="en-GB" dirty="0"/>
              <a:t>Financial data analysis – (sales figures, expenditure figures, tickets data)</a:t>
            </a:r>
          </a:p>
          <a:p>
            <a:pPr lvl="1" indent="-342900" algn="just">
              <a:buFont typeface="Wingdings" panose="05000000000000000000" pitchFamily="2" charset="2"/>
              <a:buChar char="v"/>
            </a:pPr>
            <a:r>
              <a:rPr lang="en-GB" dirty="0"/>
              <a:t>Marketing of event (posters, press releases and PR, adverts, media)</a:t>
            </a:r>
          </a:p>
          <a:p>
            <a:pPr lvl="1" indent="-342900" algn="just">
              <a:buFont typeface="Wingdings" panose="05000000000000000000" pitchFamily="2" charset="2"/>
              <a:buChar char="v"/>
            </a:pPr>
            <a:r>
              <a:rPr lang="en-GB" dirty="0"/>
              <a:t>Event welfare, accidents, complaints and thefts</a:t>
            </a:r>
          </a:p>
          <a:p>
            <a:pPr lvl="1" indent="-342900" algn="just">
              <a:buFont typeface="Wingdings" panose="05000000000000000000" pitchFamily="2" charset="2"/>
              <a:buChar char="v"/>
            </a:pPr>
            <a:r>
              <a:rPr lang="en-GB" dirty="0"/>
              <a:t>Sponsorship value and numbers</a:t>
            </a:r>
          </a:p>
          <a:p>
            <a:pPr lvl="1" indent="-342900" algn="just">
              <a:buFont typeface="Wingdings" panose="05000000000000000000" pitchFamily="2" charset="2"/>
              <a:buChar char="v"/>
            </a:pPr>
            <a:r>
              <a:rPr lang="en-GB" dirty="0"/>
              <a:t>Number of </a:t>
            </a:r>
            <a:r>
              <a:rPr lang="en-GB" dirty="0" err="1"/>
              <a:t>retaliers</a:t>
            </a:r>
            <a:r>
              <a:rPr lang="en-GB" dirty="0"/>
              <a:t>, exhibitors and enterprises</a:t>
            </a:r>
          </a:p>
          <a:p>
            <a:pPr lvl="1" indent="-342900" algn="just">
              <a:buFont typeface="Wingdings" panose="05000000000000000000" pitchFamily="2" charset="2"/>
              <a:buChar char="v"/>
            </a:pPr>
            <a:r>
              <a:rPr lang="en-GB" dirty="0"/>
              <a:t>Events planning schedule and implementation</a:t>
            </a:r>
          </a:p>
          <a:p>
            <a:pPr marL="0" indent="0" algn="just">
              <a:buNone/>
            </a:pPr>
            <a:endParaRPr lang="en-GB" dirty="0"/>
          </a:p>
        </p:txBody>
      </p:sp>
    </p:spTree>
    <p:extLst>
      <p:ext uri="{BB962C8B-B14F-4D97-AF65-F5344CB8AC3E}">
        <p14:creationId xmlns:p14="http://schemas.microsoft.com/office/powerpoint/2010/main" val="3238165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41B1F-0939-4C46-863C-882427183312}"/>
              </a:ext>
            </a:extLst>
          </p:cNvPr>
          <p:cNvSpPr>
            <a:spLocks noGrp="1"/>
          </p:cNvSpPr>
          <p:nvPr>
            <p:ph type="title"/>
          </p:nvPr>
        </p:nvSpPr>
        <p:spPr/>
        <p:txBody>
          <a:bodyPr/>
          <a:lstStyle/>
          <a:p>
            <a:r>
              <a:rPr lang="en-GB" sz="3200" b="1" dirty="0">
                <a:solidFill>
                  <a:srgbClr val="000000"/>
                </a:solidFill>
                <a:effectLst>
                  <a:outerShdw blurRad="38100" dist="38100" dir="2700000" algn="tl">
                    <a:srgbClr val="000000">
                      <a:alpha val="43137"/>
                    </a:srgbClr>
                  </a:outerShdw>
                </a:effectLst>
              </a:rPr>
              <a:t>Evaluation of the Events</a:t>
            </a:r>
            <a:endParaRPr lang="en-GB" dirty="0"/>
          </a:p>
        </p:txBody>
      </p:sp>
      <p:sp>
        <p:nvSpPr>
          <p:cNvPr id="3" name="Content Placeholder 2">
            <a:extLst>
              <a:ext uri="{FF2B5EF4-FFF2-40B4-BE49-F238E27FC236}">
                <a16:creationId xmlns:a16="http://schemas.microsoft.com/office/drawing/2014/main" id="{CB11931C-D44A-4E44-93A6-560AD49138F7}"/>
              </a:ext>
            </a:extLst>
          </p:cNvPr>
          <p:cNvSpPr>
            <a:spLocks noGrp="1"/>
          </p:cNvSpPr>
          <p:nvPr>
            <p:ph idx="1"/>
          </p:nvPr>
        </p:nvSpPr>
        <p:spPr/>
        <p:txBody>
          <a:bodyPr/>
          <a:lstStyle/>
          <a:p>
            <a:pPr algn="just"/>
            <a:r>
              <a:rPr lang="en-GB" dirty="0"/>
              <a:t>Event evaluation is essential part of the event industry, because events is very expensive to organise and take lot of time and effort. </a:t>
            </a:r>
          </a:p>
          <a:p>
            <a:pPr algn="just"/>
            <a:r>
              <a:rPr lang="en-GB" dirty="0"/>
              <a:t>It is essential to learn from previous events and analyse key evidence that worked well during the event.</a:t>
            </a:r>
          </a:p>
          <a:p>
            <a:pPr algn="just"/>
            <a:r>
              <a:rPr lang="en-GB" dirty="0"/>
              <a:t> Improve practices that did not perform up to aims and objectives of the set out by the event organiser. </a:t>
            </a:r>
          </a:p>
          <a:p>
            <a:pPr algn="just"/>
            <a:r>
              <a:rPr lang="en-GB" dirty="0"/>
              <a:t>Event evaluation will also help the other organisers and provide information to key funders and partners.</a:t>
            </a:r>
          </a:p>
        </p:txBody>
      </p:sp>
    </p:spTree>
    <p:extLst>
      <p:ext uri="{BB962C8B-B14F-4D97-AF65-F5344CB8AC3E}">
        <p14:creationId xmlns:p14="http://schemas.microsoft.com/office/powerpoint/2010/main" val="357895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AF994-A2DC-453E-83DC-A15C6C1F84B2}"/>
              </a:ext>
            </a:extLst>
          </p:cNvPr>
          <p:cNvSpPr>
            <a:spLocks noGrp="1"/>
          </p:cNvSpPr>
          <p:nvPr>
            <p:ph type="title"/>
          </p:nvPr>
        </p:nvSpPr>
        <p:spPr>
          <a:xfrm>
            <a:off x="457200" y="665793"/>
            <a:ext cx="8229600" cy="1020394"/>
          </a:xfrm>
        </p:spPr>
        <p:txBody>
          <a:bodyPr/>
          <a:lstStyle/>
          <a:p>
            <a:r>
              <a:rPr lang="en-GB" sz="3200" b="1" dirty="0">
                <a:effectLst>
                  <a:outerShdw blurRad="38100" dist="38100" dir="2700000" algn="tl">
                    <a:srgbClr val="000000">
                      <a:alpha val="43137"/>
                    </a:srgbClr>
                  </a:outerShdw>
                </a:effectLst>
              </a:rPr>
              <a:t>Pandemic Impact on Planning of Events and Festivals</a:t>
            </a:r>
          </a:p>
        </p:txBody>
      </p:sp>
      <p:sp>
        <p:nvSpPr>
          <p:cNvPr id="3" name="Content Placeholder 2">
            <a:extLst>
              <a:ext uri="{FF2B5EF4-FFF2-40B4-BE49-F238E27FC236}">
                <a16:creationId xmlns:a16="http://schemas.microsoft.com/office/drawing/2014/main" id="{855AAD71-14AC-41CE-A337-896520D1639F}"/>
              </a:ext>
            </a:extLst>
          </p:cNvPr>
          <p:cNvSpPr>
            <a:spLocks noGrp="1"/>
          </p:cNvSpPr>
          <p:nvPr>
            <p:ph idx="1"/>
          </p:nvPr>
        </p:nvSpPr>
        <p:spPr>
          <a:xfrm>
            <a:off x="457200" y="1808793"/>
            <a:ext cx="8229600" cy="3971222"/>
          </a:xfrm>
        </p:spPr>
        <p:txBody>
          <a:bodyPr/>
          <a:lstStyle/>
          <a:p>
            <a:pPr algn="just"/>
            <a:r>
              <a:rPr lang="en-GB" dirty="0"/>
              <a:t>The assessing, planning and monitoring of festivals and events approach needs to change in future to meet the pandemic challenges. </a:t>
            </a:r>
          </a:p>
          <a:p>
            <a:pPr algn="just"/>
            <a:r>
              <a:rPr lang="en-GB" dirty="0"/>
              <a:t>Since break out of the COVID-19 in 2020 steps has been taken by the sporting, musical, religious, conference and other Mass Gathering has been cancelled or postponed. </a:t>
            </a:r>
          </a:p>
          <a:p>
            <a:pPr algn="just"/>
            <a:r>
              <a:rPr lang="en-GB" dirty="0"/>
              <a:t>Appropriate public health guidelines and interventions for reducing the risk of COVID-19.</a:t>
            </a:r>
          </a:p>
          <a:p>
            <a:pPr algn="just"/>
            <a:r>
              <a:rPr lang="en-GB" dirty="0"/>
              <a:t>Future pandemic of infectious disease transmission at Mass Gatherings to implement comprehensive planning processes in place.</a:t>
            </a:r>
          </a:p>
        </p:txBody>
      </p:sp>
    </p:spTree>
    <p:extLst>
      <p:ext uri="{BB962C8B-B14F-4D97-AF65-F5344CB8AC3E}">
        <p14:creationId xmlns:p14="http://schemas.microsoft.com/office/powerpoint/2010/main" val="914451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D444F-5FD5-4530-A705-D43CF6570FDE}"/>
              </a:ext>
            </a:extLst>
          </p:cNvPr>
          <p:cNvSpPr>
            <a:spLocks noGrp="1"/>
          </p:cNvSpPr>
          <p:nvPr>
            <p:ph type="title"/>
          </p:nvPr>
        </p:nvSpPr>
        <p:spPr/>
        <p:txBody>
          <a:bodyPr/>
          <a:lstStyle/>
          <a:p>
            <a:pPr>
              <a:lnSpc>
                <a:spcPct val="150000"/>
              </a:lnSpc>
              <a:spcBef>
                <a:spcPts val="600"/>
              </a:spcBef>
              <a:spcAft>
                <a:spcPts val="600"/>
              </a:spcAft>
            </a:pPr>
            <a:r>
              <a:rPr lang="en-GB" sz="3200" b="1" dirty="0">
                <a:effectLst>
                  <a:outerShdw blurRad="38100" dist="38100" dir="2700000" algn="tl">
                    <a:srgbClr val="000000">
                      <a:alpha val="43137"/>
                    </a:srgbClr>
                  </a:outerShdw>
                </a:effectLst>
                <a:latin typeface="Times New Roman Bold" panose="02020803070505020304" pitchFamily="18" charset="0"/>
                <a:ea typeface="Times" panose="02020603050405020304" pitchFamily="18" charset="0"/>
                <a:cs typeface="Times New Roman" panose="02020603050405020304" pitchFamily="18" charset="0"/>
              </a:rPr>
              <a:t>Summary</a:t>
            </a:r>
            <a:br>
              <a:rPr lang="en-GB" b="1" cap="all" dirty="0">
                <a:latin typeface="Times New Roman Bold" panose="02020803070505020304" pitchFamily="18" charset="0"/>
                <a:ea typeface="Times"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C2F1C4E-9CF2-45F6-A158-BE0E8CB585EA}"/>
              </a:ext>
            </a:extLst>
          </p:cNvPr>
          <p:cNvSpPr>
            <a:spLocks noGrp="1"/>
          </p:cNvSpPr>
          <p:nvPr>
            <p:ph idx="1"/>
          </p:nvPr>
        </p:nvSpPr>
        <p:spPr>
          <a:xfrm>
            <a:off x="457200" y="1808793"/>
            <a:ext cx="8229600" cy="4383414"/>
          </a:xfrm>
        </p:spPr>
        <p:txBody>
          <a:bodyPr/>
          <a:lstStyle/>
          <a:p>
            <a:r>
              <a:rPr lang="en-GB" dirty="0"/>
              <a:t>Events planning for an event is a logical, systematic and yet fluid process. </a:t>
            </a:r>
          </a:p>
          <a:p>
            <a:r>
              <a:rPr lang="en-GB" dirty="0"/>
              <a:t>Developing a generic planning process that integrates not just the event, but the business and sector that supports it.</a:t>
            </a:r>
          </a:p>
          <a:p>
            <a:r>
              <a:rPr lang="en-GB" dirty="0"/>
              <a:t>Where a business undertakes a new type of event, the business risk development plan can ascertain the level of financial impact on the business in sustaining the process and delivery of the event. </a:t>
            </a:r>
          </a:p>
          <a:p>
            <a:r>
              <a:rPr lang="en-GB"/>
              <a:t>Event planning </a:t>
            </a:r>
            <a:r>
              <a:rPr lang="en-GB" dirty="0"/>
              <a:t>and to give a greater understanding of the organisation supporting the planning process and event.</a:t>
            </a:r>
          </a:p>
        </p:txBody>
      </p:sp>
    </p:spTree>
    <p:extLst>
      <p:ext uri="{BB962C8B-B14F-4D97-AF65-F5344CB8AC3E}">
        <p14:creationId xmlns:p14="http://schemas.microsoft.com/office/powerpoint/2010/main" val="305833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sz="3200" dirty="0">
                <a:effectLst>
                  <a:outerShdw blurRad="38100" dist="38100" dir="2700000" algn="tl">
                    <a:srgbClr val="000000">
                      <a:alpha val="43137"/>
                    </a:srgbClr>
                  </a:outerShdw>
                </a:effectLst>
              </a:rPr>
              <a:t>Chapter 13</a:t>
            </a:r>
            <a:br>
              <a:rPr lang="en-GB" sz="3200" dirty="0">
                <a:effectLst>
                  <a:outerShdw blurRad="38100" dist="38100" dir="2700000" algn="tl">
                    <a:srgbClr val="000000">
                      <a:alpha val="43137"/>
                    </a:srgbClr>
                  </a:outerShdw>
                </a:effectLst>
              </a:rPr>
            </a:br>
            <a:r>
              <a:rPr lang="en-GB" sz="3200" dirty="0">
                <a:effectLst>
                  <a:outerShdw blurRad="38100" dist="38100" dir="2700000" algn="tl">
                    <a:srgbClr val="000000">
                      <a:alpha val="43137"/>
                    </a:srgbClr>
                  </a:outerShdw>
                </a:effectLst>
              </a:rPr>
              <a:t>Events Preparation and Operation</a:t>
            </a:r>
            <a:br>
              <a:rPr lang="en-GB" sz="3200" dirty="0">
                <a:effectLst>
                  <a:outerShdw blurRad="38100" dist="38100" dir="2700000" algn="tl">
                    <a:srgbClr val="000000">
                      <a:alpha val="43137"/>
                    </a:srgbClr>
                  </a:outerShdw>
                </a:effectLst>
              </a:rPr>
            </a:br>
            <a:endParaRPr lang="en-GB" sz="3200"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808793"/>
            <a:ext cx="8229600" cy="4113835"/>
          </a:xfrm>
        </p:spPr>
        <p:txBody>
          <a:bodyPr/>
          <a:lstStyle/>
          <a:p>
            <a:pPr marL="0" indent="0">
              <a:buNone/>
            </a:pPr>
            <a:r>
              <a:rPr lang="en-GB" dirty="0"/>
              <a:t>These are some bullet points:</a:t>
            </a:r>
          </a:p>
          <a:p>
            <a:pPr algn="just"/>
            <a:r>
              <a:rPr lang="en-GB" dirty="0"/>
              <a:t>This chapter present an integrated model for the successful planning of events, based on the authors’ approach to planning as a generic subject area. </a:t>
            </a:r>
          </a:p>
          <a:p>
            <a:pPr algn="just"/>
            <a:r>
              <a:rPr lang="en-GB" dirty="0"/>
              <a:t>The whole concept of events and festivals planning and monitoring has been changed in year 2020, due to Coronavirus disease 2019 (COVID-19) epidemic.</a:t>
            </a:r>
          </a:p>
          <a:p>
            <a:pPr algn="just"/>
            <a:r>
              <a:rPr lang="en-GB" dirty="0"/>
              <a:t>It has presented greater challenges to events managers, organisations, countries of Mass Gatherings. </a:t>
            </a:r>
          </a:p>
          <a:p>
            <a:pPr algn="just"/>
            <a:r>
              <a:rPr lang="en-GB" dirty="0"/>
              <a:t>This process will be a prelude to the presentation of a successful event plan, constructed around seven key stages. </a:t>
            </a:r>
          </a:p>
        </p:txBody>
      </p:sp>
    </p:spTree>
    <p:extLst>
      <p:ext uri="{BB962C8B-B14F-4D97-AF65-F5344CB8AC3E}">
        <p14:creationId xmlns:p14="http://schemas.microsoft.com/office/powerpoint/2010/main" val="42075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EFF90-8A9C-496F-A0EF-AEC9DB7D9CB1}"/>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Event Planning and Monitoring Concepts</a:t>
            </a:r>
          </a:p>
        </p:txBody>
      </p:sp>
      <p:sp>
        <p:nvSpPr>
          <p:cNvPr id="3" name="Content Placeholder 2">
            <a:extLst>
              <a:ext uri="{FF2B5EF4-FFF2-40B4-BE49-F238E27FC236}">
                <a16:creationId xmlns:a16="http://schemas.microsoft.com/office/drawing/2014/main" id="{C505079C-FE42-40EC-AED5-81698CEDC425}"/>
              </a:ext>
            </a:extLst>
          </p:cNvPr>
          <p:cNvSpPr>
            <a:spLocks noGrp="1"/>
          </p:cNvSpPr>
          <p:nvPr>
            <p:ph idx="1"/>
          </p:nvPr>
        </p:nvSpPr>
        <p:spPr/>
        <p:txBody>
          <a:bodyPr/>
          <a:lstStyle/>
          <a:p>
            <a:pPr marL="0" indent="0">
              <a:buNone/>
            </a:pPr>
            <a:r>
              <a:rPr lang="en-GB" dirty="0"/>
              <a:t>Watt (2001: 6) sets out seven stages within the planning process: </a:t>
            </a:r>
          </a:p>
          <a:p>
            <a:pPr marL="857250" lvl="1" indent="-457200">
              <a:buFont typeface="+mj-lt"/>
              <a:buAutoNum type="arabicPeriod"/>
            </a:pPr>
            <a:r>
              <a:rPr lang="en-GB" sz="2400" dirty="0"/>
              <a:t>Idea and proposal </a:t>
            </a:r>
          </a:p>
          <a:p>
            <a:pPr marL="857250" lvl="1" indent="-457200">
              <a:buFont typeface="+mj-lt"/>
              <a:buAutoNum type="arabicPeriod"/>
            </a:pPr>
            <a:r>
              <a:rPr lang="en-GB" sz="2400" dirty="0"/>
              <a:t>Feasibility study </a:t>
            </a:r>
          </a:p>
          <a:p>
            <a:pPr marL="857250" lvl="1" indent="-457200">
              <a:buFont typeface="+mj-lt"/>
              <a:buAutoNum type="arabicPeriod"/>
            </a:pPr>
            <a:r>
              <a:rPr lang="en-GB" sz="2400" dirty="0"/>
              <a:t>Aims and objectives</a:t>
            </a:r>
          </a:p>
          <a:p>
            <a:pPr marL="857250" lvl="1" indent="-457200">
              <a:buFont typeface="+mj-lt"/>
              <a:buAutoNum type="arabicPeriod"/>
            </a:pPr>
            <a:r>
              <a:rPr lang="en-GB" sz="2400" dirty="0"/>
              <a:t>Implementation requirements</a:t>
            </a:r>
          </a:p>
          <a:p>
            <a:pPr marL="857250" lvl="1" indent="-457200">
              <a:buFont typeface="+mj-lt"/>
              <a:buAutoNum type="arabicPeriod"/>
            </a:pPr>
            <a:r>
              <a:rPr lang="en-GB" sz="2400" dirty="0"/>
              <a:t>Implementation plan </a:t>
            </a:r>
          </a:p>
          <a:p>
            <a:pPr marL="857250" lvl="1" indent="-457200">
              <a:buFont typeface="+mj-lt"/>
              <a:buAutoNum type="arabicPeriod"/>
            </a:pPr>
            <a:r>
              <a:rPr lang="en-GB" sz="2400" dirty="0"/>
              <a:t>Monitoring and evaluation and </a:t>
            </a:r>
          </a:p>
          <a:p>
            <a:pPr marL="857250" lvl="1" indent="-457200">
              <a:buFont typeface="+mj-lt"/>
              <a:buAutoNum type="arabicPeriod"/>
            </a:pPr>
            <a:r>
              <a:rPr lang="en-GB" sz="2400" dirty="0"/>
              <a:t>Future practice.</a:t>
            </a:r>
          </a:p>
        </p:txBody>
      </p:sp>
    </p:spTree>
    <p:extLst>
      <p:ext uri="{BB962C8B-B14F-4D97-AF65-F5344CB8AC3E}">
        <p14:creationId xmlns:p14="http://schemas.microsoft.com/office/powerpoint/2010/main" val="2273849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D2813-1CE8-486A-99E0-42617D42F38E}"/>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Event Planning and Monitoring</a:t>
            </a:r>
          </a:p>
        </p:txBody>
      </p:sp>
      <p:sp>
        <p:nvSpPr>
          <p:cNvPr id="3" name="Content Placeholder 2">
            <a:extLst>
              <a:ext uri="{FF2B5EF4-FFF2-40B4-BE49-F238E27FC236}">
                <a16:creationId xmlns:a16="http://schemas.microsoft.com/office/drawing/2014/main" id="{6B4AB7A4-3539-4C0C-BEBB-9C98F612F980}"/>
              </a:ext>
            </a:extLst>
          </p:cNvPr>
          <p:cNvSpPr>
            <a:spLocks noGrp="1"/>
          </p:cNvSpPr>
          <p:nvPr>
            <p:ph idx="1"/>
          </p:nvPr>
        </p:nvSpPr>
        <p:spPr/>
        <p:txBody>
          <a:bodyPr/>
          <a:lstStyle/>
          <a:p>
            <a:pPr algn="just"/>
            <a:r>
              <a:rPr lang="en-GB" dirty="0"/>
              <a:t>The planning process, mechanism or system that an organisation employs to realise an event is, in part, embedded in past experience.</a:t>
            </a:r>
          </a:p>
          <a:p>
            <a:pPr algn="just"/>
            <a:r>
              <a:rPr lang="en-GB" dirty="0"/>
              <a:t>Before deconstructing and reinventing suitable integrated planning mechanisms, always </a:t>
            </a:r>
            <a:r>
              <a:rPr lang="en-GB" dirty="0" err="1"/>
              <a:t>ook</a:t>
            </a:r>
            <a:r>
              <a:rPr lang="en-GB" dirty="0"/>
              <a:t> at an integrated reinterpretation</a:t>
            </a:r>
          </a:p>
          <a:p>
            <a:pPr algn="just"/>
            <a:r>
              <a:rPr lang="en-GB" dirty="0"/>
              <a:t>Thomas (2019) further argues that the purpose of the planning and monitoring of event is a practice that being used by event and festival organisations.</a:t>
            </a:r>
          </a:p>
          <a:p>
            <a:pPr algn="just"/>
            <a:endParaRPr lang="en-GB" dirty="0"/>
          </a:p>
        </p:txBody>
      </p:sp>
    </p:spTree>
    <p:extLst>
      <p:ext uri="{BB962C8B-B14F-4D97-AF65-F5344CB8AC3E}">
        <p14:creationId xmlns:p14="http://schemas.microsoft.com/office/powerpoint/2010/main" val="2894446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C6625-5F2F-434B-807D-E7A82973725B}"/>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Event Planning and Monitoring</a:t>
            </a:r>
          </a:p>
        </p:txBody>
      </p:sp>
      <p:sp>
        <p:nvSpPr>
          <p:cNvPr id="3" name="Content Placeholder 2">
            <a:extLst>
              <a:ext uri="{FF2B5EF4-FFF2-40B4-BE49-F238E27FC236}">
                <a16:creationId xmlns:a16="http://schemas.microsoft.com/office/drawing/2014/main" id="{E53AE1DD-E3D9-42D5-A836-D946D1583B79}"/>
              </a:ext>
            </a:extLst>
          </p:cNvPr>
          <p:cNvSpPr>
            <a:spLocks noGrp="1"/>
          </p:cNvSpPr>
          <p:nvPr>
            <p:ph idx="1"/>
          </p:nvPr>
        </p:nvSpPr>
        <p:spPr/>
        <p:txBody>
          <a:bodyPr/>
          <a:lstStyle/>
          <a:p>
            <a:pPr algn="just"/>
            <a:r>
              <a:rPr lang="en-GB" dirty="0"/>
              <a:t>Within the planning process, the movement of people within the site boundaries must be clearly defined. </a:t>
            </a:r>
          </a:p>
          <a:p>
            <a:pPr algn="just"/>
            <a:r>
              <a:rPr lang="en-GB" dirty="0"/>
              <a:t>To maintain control and safety, it is vital to identify the areas where contractors can obtain access, both prior to, during and after the event. </a:t>
            </a:r>
          </a:p>
          <a:p>
            <a:pPr algn="just"/>
            <a:r>
              <a:rPr lang="en-GB" dirty="0"/>
              <a:t>Those attending the festival must be allocated sufficient space for movement at any given time throughout the event, taking into consideration the health and safety issues arising at different times of the day and night and from all possible weather conditions. </a:t>
            </a:r>
          </a:p>
        </p:txBody>
      </p:sp>
    </p:spTree>
    <p:extLst>
      <p:ext uri="{BB962C8B-B14F-4D97-AF65-F5344CB8AC3E}">
        <p14:creationId xmlns:p14="http://schemas.microsoft.com/office/powerpoint/2010/main" val="1544094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8D2C-630F-42E5-B07F-8AACFCCE0B44}"/>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Planning Process</a:t>
            </a:r>
          </a:p>
        </p:txBody>
      </p:sp>
      <p:sp>
        <p:nvSpPr>
          <p:cNvPr id="3" name="Content Placeholder 2">
            <a:extLst>
              <a:ext uri="{FF2B5EF4-FFF2-40B4-BE49-F238E27FC236}">
                <a16:creationId xmlns:a16="http://schemas.microsoft.com/office/drawing/2014/main" id="{FA728DEC-A92E-4049-BCE5-99DAADE5265A}"/>
              </a:ext>
            </a:extLst>
          </p:cNvPr>
          <p:cNvSpPr>
            <a:spLocks noGrp="1"/>
          </p:cNvSpPr>
          <p:nvPr>
            <p:ph idx="1"/>
          </p:nvPr>
        </p:nvSpPr>
        <p:spPr>
          <a:xfrm>
            <a:off x="457200" y="1808793"/>
            <a:ext cx="8229600" cy="4147390"/>
          </a:xfrm>
        </p:spPr>
        <p:txBody>
          <a:bodyPr/>
          <a:lstStyle/>
          <a:p>
            <a:pPr algn="just"/>
            <a:r>
              <a:rPr lang="en-GB" dirty="0"/>
              <a:t>As the planning process develops </a:t>
            </a:r>
          </a:p>
          <a:p>
            <a:pPr algn="just"/>
            <a:r>
              <a:rPr lang="en-GB" dirty="0"/>
              <a:t>The risk assessment document, if the event planners are to ensure that such hazards can be assessed and managed according to health and safety regulations. </a:t>
            </a:r>
          </a:p>
          <a:p>
            <a:pPr algn="just"/>
            <a:r>
              <a:rPr lang="en-GB" dirty="0"/>
              <a:t>Hazards arising from the construction of the site need to be assessed before a full licence agreement will be granted for the event. </a:t>
            </a:r>
          </a:p>
          <a:p>
            <a:pPr algn="just"/>
            <a:r>
              <a:rPr lang="en-GB" dirty="0"/>
              <a:t>An initial assessment of anticipated hazards must be presented before a full licence is granted. </a:t>
            </a:r>
          </a:p>
          <a:p>
            <a:pPr algn="just"/>
            <a:r>
              <a:rPr lang="en-GB" dirty="0"/>
              <a:t>It is also necessary for the event organiser to produce a written document outlining the site rules and regulations. </a:t>
            </a:r>
          </a:p>
        </p:txBody>
      </p:sp>
    </p:spTree>
    <p:extLst>
      <p:ext uri="{BB962C8B-B14F-4D97-AF65-F5344CB8AC3E}">
        <p14:creationId xmlns:p14="http://schemas.microsoft.com/office/powerpoint/2010/main" val="1033597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08CB3E-431C-460B-8D1F-443E87678723}"/>
              </a:ext>
            </a:extLst>
          </p:cNvPr>
          <p:cNvSpPr>
            <a:spLocks noGrp="1"/>
          </p:cNvSpPr>
          <p:nvPr>
            <p:ph type="body" sz="quarter" idx="10"/>
          </p:nvPr>
        </p:nvSpPr>
        <p:spPr>
          <a:xfrm>
            <a:off x="453006" y="192947"/>
            <a:ext cx="8011486" cy="6316910"/>
          </a:xfrm>
        </p:spPr>
        <p:txBody>
          <a:bodyPr>
            <a:normAutofit lnSpcReduction="10000"/>
          </a:bodyPr>
          <a:lstStyle/>
          <a:p>
            <a:r>
              <a:rPr lang="en-GB" sz="3200" dirty="0"/>
              <a:t>Planning for festivals</a:t>
            </a:r>
          </a:p>
          <a:p>
            <a:endParaRPr lang="en-GB" sz="2000" dirty="0"/>
          </a:p>
          <a:p>
            <a:r>
              <a:rPr lang="en-GB" sz="2800" dirty="0">
                <a:effectLst>
                  <a:outerShdw blurRad="38100" dist="38100" dir="2700000" algn="tl">
                    <a:srgbClr val="000000">
                      <a:alpha val="43137"/>
                    </a:srgbClr>
                  </a:outerShdw>
                </a:effectLst>
              </a:rPr>
              <a:t>Getz (2015, p.3) states that planned events are considered more legimate tools for host community.</a:t>
            </a:r>
          </a:p>
          <a:p>
            <a:endParaRPr lang="en-GB" sz="2000" dirty="0"/>
          </a:p>
          <a:p>
            <a:pPr algn="just"/>
            <a:r>
              <a:rPr lang="en-GB" sz="2400" dirty="0">
                <a:solidFill>
                  <a:srgbClr val="FFFF00"/>
                </a:solidFill>
                <a:effectLst>
                  <a:outerShdw blurRad="38100" dist="38100" dir="2700000" algn="tl">
                    <a:srgbClr val="000000">
                      <a:alpha val="43137"/>
                    </a:srgbClr>
                  </a:outerShdw>
                </a:effectLst>
              </a:rPr>
              <a:t> “Planned events of all kinds are now viewed as legitimate tools, and this legitimation process will result in more events becoming permanent institutions. As a consequence, there exist fierce competition, gigantism (of costs, infrastructure, media coverage, and the impacts of events), and rising professionalism with new careers specific to event tourism.”</a:t>
            </a:r>
          </a:p>
          <a:p>
            <a:endParaRPr lang="en-GB" sz="2000" dirty="0"/>
          </a:p>
        </p:txBody>
      </p:sp>
    </p:spTree>
    <p:extLst>
      <p:ext uri="{BB962C8B-B14F-4D97-AF65-F5344CB8AC3E}">
        <p14:creationId xmlns:p14="http://schemas.microsoft.com/office/powerpoint/2010/main" val="133070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103AF0-7060-4BD9-A56A-C020609BC25D}"/>
              </a:ext>
            </a:extLst>
          </p:cNvPr>
          <p:cNvSpPr>
            <a:spLocks noGrp="1"/>
          </p:cNvSpPr>
          <p:nvPr>
            <p:ph type="body" sz="quarter" idx="10"/>
          </p:nvPr>
        </p:nvSpPr>
        <p:spPr/>
        <p:txBody>
          <a:bodyPr>
            <a:normAutofit fontScale="92500" lnSpcReduction="20000"/>
          </a:bodyPr>
          <a:lstStyle/>
          <a:p>
            <a:r>
              <a:rPr lang="en-GB" sz="2800" b="1" dirty="0">
                <a:effectLst>
                  <a:outerShdw blurRad="38100" dist="38100" dir="2700000" algn="tl">
                    <a:srgbClr val="000000">
                      <a:alpha val="43137"/>
                    </a:srgbClr>
                  </a:outerShdw>
                </a:effectLst>
              </a:rPr>
              <a:t>The Purple Guide </a:t>
            </a:r>
          </a:p>
          <a:p>
            <a:pPr marL="342900" indent="-342900">
              <a:buFont typeface="Wingdings" panose="05000000000000000000" pitchFamily="2" charset="2"/>
              <a:buChar char="v"/>
            </a:pPr>
            <a:r>
              <a:rPr lang="en-GB" dirty="0"/>
              <a:t>The Purple Guide also has an international reputation as the definitive guide for outdoor festivals and similar events.</a:t>
            </a:r>
          </a:p>
          <a:p>
            <a:pPr marL="342900" indent="-342900">
              <a:buFont typeface="Wingdings" panose="05000000000000000000" pitchFamily="2" charset="2"/>
              <a:buChar char="v"/>
            </a:pPr>
            <a:r>
              <a:rPr lang="en-GB" dirty="0"/>
              <a:t>The Purple Guide provides detailed guidance for on-site services, management and operation, both prior to and during the event. </a:t>
            </a:r>
          </a:p>
          <a:p>
            <a:pPr marL="342900" indent="-342900">
              <a:buFont typeface="Wingdings" panose="05000000000000000000" pitchFamily="2" charset="2"/>
              <a:buChar char="v"/>
            </a:pPr>
            <a:r>
              <a:rPr lang="en-GB" dirty="0"/>
              <a:t>It also describes the regulations that may impact on various aspects of the event, making particular reference to health and safety guidelines. </a:t>
            </a:r>
          </a:p>
          <a:p>
            <a:pPr marL="342900" indent="-342900">
              <a:buFont typeface="Wingdings" panose="05000000000000000000" pitchFamily="2" charset="2"/>
              <a:buChar char="v"/>
            </a:pPr>
            <a:r>
              <a:rPr lang="en-GB" dirty="0"/>
              <a:t>The document gives direction on suitable site design and the layout of amenities and basic services. </a:t>
            </a:r>
          </a:p>
          <a:p>
            <a:pPr marL="342900" indent="-342900">
              <a:buFont typeface="Wingdings" panose="05000000000000000000" pitchFamily="2" charset="2"/>
              <a:buChar char="v"/>
            </a:pPr>
            <a:r>
              <a:rPr lang="en-GB" dirty="0"/>
              <a:t>It directs event planners to the other guidance documents, legislation and regulations that they need in order to manage an outdoor festival.</a:t>
            </a:r>
          </a:p>
          <a:p>
            <a:pPr marL="342900" indent="-342900">
              <a:buFont typeface="Wingdings" panose="05000000000000000000" pitchFamily="2" charset="2"/>
              <a:buChar char="v"/>
            </a:pPr>
            <a:endParaRPr lang="en-GB" dirty="0"/>
          </a:p>
          <a:p>
            <a:endParaRPr lang="en-GB" dirty="0"/>
          </a:p>
        </p:txBody>
      </p:sp>
    </p:spTree>
    <p:extLst>
      <p:ext uri="{BB962C8B-B14F-4D97-AF65-F5344CB8AC3E}">
        <p14:creationId xmlns:p14="http://schemas.microsoft.com/office/powerpoint/2010/main" val="322698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9B257-6BF9-4BCA-A6B3-7F821F7542AB}"/>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Planning for conferences</a:t>
            </a:r>
          </a:p>
        </p:txBody>
      </p:sp>
      <p:sp>
        <p:nvSpPr>
          <p:cNvPr id="3" name="Content Placeholder 2">
            <a:extLst>
              <a:ext uri="{FF2B5EF4-FFF2-40B4-BE49-F238E27FC236}">
                <a16:creationId xmlns:a16="http://schemas.microsoft.com/office/drawing/2014/main" id="{10974B21-9CBE-4AA1-B268-FD7FF955BD52}"/>
              </a:ext>
            </a:extLst>
          </p:cNvPr>
          <p:cNvSpPr>
            <a:spLocks noGrp="1"/>
          </p:cNvSpPr>
          <p:nvPr>
            <p:ph idx="1"/>
          </p:nvPr>
        </p:nvSpPr>
        <p:spPr/>
        <p:txBody>
          <a:bodyPr/>
          <a:lstStyle/>
          <a:p>
            <a:pPr algn="just"/>
            <a:r>
              <a:rPr lang="en-GB" dirty="0"/>
              <a:t>The structuring of a conference, on the other hand, will be greatly influenced by the building or location in which it will be held. </a:t>
            </a:r>
          </a:p>
          <a:p>
            <a:pPr algn="just"/>
            <a:r>
              <a:rPr lang="en-GB" dirty="0"/>
              <a:t>The planning of other events may be constrained to varying degrees by licence, location and building factors.</a:t>
            </a:r>
          </a:p>
          <a:p>
            <a:pPr algn="just"/>
            <a:r>
              <a:rPr lang="en-GB" dirty="0"/>
              <a:t>Although there will be similarities to the processes used in festival planning, there are also specific issues to be considered when planning for a conference.</a:t>
            </a:r>
          </a:p>
          <a:p>
            <a:pPr algn="just"/>
            <a:r>
              <a:rPr lang="en-GB" dirty="0"/>
              <a:t>The conference organiser should firstly undertake research and conduct a feasibility study.</a:t>
            </a:r>
          </a:p>
        </p:txBody>
      </p:sp>
    </p:spTree>
    <p:extLst>
      <p:ext uri="{BB962C8B-B14F-4D97-AF65-F5344CB8AC3E}">
        <p14:creationId xmlns:p14="http://schemas.microsoft.com/office/powerpoint/2010/main" val="432061160"/>
      </p:ext>
    </p:extLst>
  </p:cSld>
  <p:clrMapOvr>
    <a:masterClrMapping/>
  </p:clrMapOvr>
</p:sld>
</file>

<file path=ppt/theme/theme1.xml><?xml version="1.0" encoding="utf-8"?>
<a:theme xmlns:a="http://schemas.openxmlformats.org/drawingml/2006/main" name="SAGE Theme">
  <a:themeElements>
    <a:clrScheme name="Custom 1">
      <a:dk1>
        <a:srgbClr val="FFFFFF"/>
      </a:dk1>
      <a:lt1>
        <a:srgbClr val="000000"/>
      </a:lt1>
      <a:dk2>
        <a:srgbClr val="002395"/>
      </a:dk2>
      <a:lt2>
        <a:srgbClr val="D5DFFF"/>
      </a:lt2>
      <a:accent1>
        <a:srgbClr val="345FB7"/>
      </a:accent1>
      <a:accent2>
        <a:srgbClr val="5DB2E4"/>
      </a:accent2>
      <a:accent3>
        <a:srgbClr val="6BC1B6"/>
      </a:accent3>
      <a:accent4>
        <a:srgbClr val="9074AD"/>
      </a:accent4>
      <a:accent5>
        <a:srgbClr val="DA4B5F"/>
      </a:accent5>
      <a:accent6>
        <a:srgbClr val="EC6608"/>
      </a:accent6>
      <a:hlink>
        <a:srgbClr val="002395"/>
      </a:hlink>
      <a:folHlink>
        <a:srgbClr val="002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4A866D6CBA6E49A75EC427157B067F" ma:contentTypeVersion="8" ma:contentTypeDescription="Create a new document." ma:contentTypeScope="" ma:versionID="d8748c0c68b2c5baa0668c05c9386063">
  <xsd:schema xmlns:xsd="http://www.w3.org/2001/XMLSchema" xmlns:xs="http://www.w3.org/2001/XMLSchema" xmlns:p="http://schemas.microsoft.com/office/2006/metadata/properties" xmlns:ns3="c8f33147-51ea-46f1-870b-2bd9db81f152" targetNamespace="http://schemas.microsoft.com/office/2006/metadata/properties" ma:root="true" ma:fieldsID="dcf9116e16dad2618c48662bc74f37a3" ns3:_="">
    <xsd:import namespace="c8f33147-51ea-46f1-870b-2bd9db81f1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3147-51ea-46f1-870b-2bd9db81f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42D37A-16B6-4393-88ED-0166824FD7B8}">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c8f33147-51ea-46f1-870b-2bd9db81f152"/>
    <ds:schemaRef ds:uri="http://www.w3.org/XML/1998/namespace"/>
    <ds:schemaRef ds:uri="http://purl.org/dc/dcmitype/"/>
  </ds:schemaRefs>
</ds:datastoreItem>
</file>

<file path=customXml/itemProps2.xml><?xml version="1.0" encoding="utf-8"?>
<ds:datastoreItem xmlns:ds="http://schemas.openxmlformats.org/officeDocument/2006/customXml" ds:itemID="{52F15AEF-E572-4452-A77F-12AE0E9C6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33147-51ea-46f1-870b-2bd9db81f1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21D17B-8FBD-461E-9F3D-5A875022D5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SAGE Theme</Template>
  <TotalTime>357</TotalTime>
  <Words>1117</Words>
  <Application>Microsoft Office PowerPoint</Application>
  <PresentationFormat>On-screen Show (4:3)</PresentationFormat>
  <Paragraphs>79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Tahoma</vt:lpstr>
      <vt:lpstr>Times New Roman Bold</vt:lpstr>
      <vt:lpstr>Wingdings</vt:lpstr>
      <vt:lpstr>SAGE Theme</vt:lpstr>
      <vt:lpstr>PowerPoint Presentation</vt:lpstr>
      <vt:lpstr>Chapter 13 Events Preparation and Operation </vt:lpstr>
      <vt:lpstr>Event Planning and Monitoring Concepts</vt:lpstr>
      <vt:lpstr>Event Planning and Monitoring</vt:lpstr>
      <vt:lpstr>Event Planning and Monitoring</vt:lpstr>
      <vt:lpstr>Planning Process</vt:lpstr>
      <vt:lpstr>PowerPoint Presentation</vt:lpstr>
      <vt:lpstr>PowerPoint Presentation</vt:lpstr>
      <vt:lpstr>Planning for conferences</vt:lpstr>
      <vt:lpstr>PowerPoint Presentation</vt:lpstr>
      <vt:lpstr>Evaluation and Reporting of the Events</vt:lpstr>
      <vt:lpstr>Evaluation of the Events</vt:lpstr>
      <vt:lpstr>Pandemic Impact on Planning of Events and Festivals</vt:lpstr>
      <vt:lpstr>Summary </vt:lpstr>
    </vt:vector>
  </TitlesOfParts>
  <Company>SAGE Publications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Templates: PowerPoint Slides</dc:title>
  <dc:creator>Guyaz, Stephanie</dc:creator>
  <cp:lastModifiedBy>Sally North</cp:lastModifiedBy>
  <cp:revision>21</cp:revision>
  <dcterms:created xsi:type="dcterms:W3CDTF">2016-10-10T13:09:11Z</dcterms:created>
  <dcterms:modified xsi:type="dcterms:W3CDTF">2022-03-16T14:23:17Z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0x010100ED4A866D6CBA6E49A75EC427157B067F</vt:lpwstr>
  </property>
</Properties>
</file>